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3" r:id="rId3"/>
    <p:sldId id="269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300" r:id="rId18"/>
    <p:sldId id="31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84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DE870E-73FE-445D-9584-524EE1F1691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DC1988-3DB5-496C-AFD9-69C26D0C1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6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37E313-0489-4AD5-AE1A-4A7DF5F75D3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939132-B41C-4B20-B438-F5AC9B0E9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5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39132-B41C-4B20-B438-F5AC9B0E99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74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0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8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6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6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0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4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4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AC09-E9E2-4910-AD39-88114D264B6A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C906-01E9-448E-9A23-4F28CD745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7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Resilient Communities in Myanmar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Mike Griffiths @ Dr. Aung Naing</a:t>
            </a:r>
          </a:p>
          <a:p>
            <a:r>
              <a:rPr lang="en-US" dirty="0" smtClean="0"/>
              <a:t> Research Consultant, SPPRG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3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741488"/>
              </p:ext>
            </p:extLst>
          </p:nvPr>
        </p:nvGraphicFramePr>
        <p:xfrm>
          <a:off x="1143000" y="304800"/>
          <a:ext cx="6781800" cy="5919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5450"/>
                <a:gridCol w="1695450"/>
                <a:gridCol w="1695450"/>
                <a:gridCol w="1695450"/>
              </a:tblGrid>
              <a:tr h="7438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u="none" strike="noStrike" dirty="0">
                          <a:effectLst/>
                        </a:rPr>
                        <a:t>State/Region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% HH with Consumptive Loan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HH with livelihood investment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HH with savings (any)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NPT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11.8%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Kachin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9.3%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Kayah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11.7%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10.0%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Kayin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17.7%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Chin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34.3%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Sagaing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17.3%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18.5%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Tanintharyi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29.5%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10.2%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Bago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11.7%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23.5%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Magwe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16.4%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13.4%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Mandalay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22.8%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Mon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19.1%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31.5%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Zawgyi-One"/>
                        </a:rPr>
                        <a:t>Rakhine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26.7%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4.4%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Yangon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16.1%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Shan (S)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58.4%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Shan (N)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22.4%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Shan (E)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0.3%</a:t>
                      </a:r>
                    </a:p>
                  </a:txBody>
                  <a:tcPr marL="9525" marR="9525" marT="9525" marB="0" anchor="ctr"/>
                </a:tc>
              </a:tr>
              <a:tr h="3212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Ayearwaddy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13.5%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17.7%</a:t>
                      </a:r>
                    </a:p>
                  </a:txBody>
                  <a:tcPr marL="9525" marR="9525" marT="9525" marB="0" anchor="ctr"/>
                </a:tc>
              </a:tr>
              <a:tr h="28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Union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Zawgyi-One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13.3%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664" marR="8664" marT="86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06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factors are associated with higher levels of resilience?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National &amp; Sub-national factors: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186068"/>
              </p:ext>
            </p:extLst>
          </p:nvPr>
        </p:nvGraphicFramePr>
        <p:xfrm>
          <a:off x="914400" y="2438400"/>
          <a:ext cx="7696201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9531"/>
                <a:gridCol w="2408335"/>
                <a:gridCol w="2408335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Strength</a:t>
                      </a:r>
                      <a:r>
                        <a:rPr lang="en-US" baseline="0" dirty="0" smtClean="0"/>
                        <a:t> of Association</a:t>
                      </a:r>
                      <a:endParaRPr lang="en-US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r>
                        <a:rPr lang="en-US" dirty="0" smtClean="0"/>
                        <a:t>Poverty (state &amp; Regional level)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poverty, low</a:t>
                      </a:r>
                      <a:r>
                        <a:rPr lang="en-US" baseline="0" dirty="0" smtClean="0"/>
                        <a:t> resilience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r>
                        <a:rPr lang="en-US" dirty="0" smtClean="0"/>
                        <a:t>Inequality (distribution</a:t>
                      </a:r>
                      <a:r>
                        <a:rPr lang="en-US" baseline="0" dirty="0" smtClean="0"/>
                        <a:t> of wealth)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inequality, low resilience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r>
                        <a:rPr lang="en-US" dirty="0" smtClean="0"/>
                        <a:t>Income inequality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inequality, low resilience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+++</a:t>
                      </a:r>
                      <a:endParaRPr lang="en-US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 status (infrastructure)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development,</a:t>
                      </a:r>
                      <a:r>
                        <a:rPr lang="en-US" baseline="0" dirty="0" smtClean="0"/>
                        <a:t> low resilience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362532">
                <a:tc>
                  <a:txBody>
                    <a:bodyPr/>
                    <a:lstStyle/>
                    <a:p>
                      <a:r>
                        <a:rPr lang="en-US" dirty="0" smtClean="0"/>
                        <a:t>Village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effect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590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factors are associated with resilience at community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Governance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4343400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5063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factors are associated with resilience at community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Presence of community social organization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987902"/>
              </p:ext>
            </p:extLst>
          </p:nvPr>
        </p:nvGraphicFramePr>
        <p:xfrm>
          <a:off x="533400" y="2362201"/>
          <a:ext cx="7924800" cy="3463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0267"/>
                <a:gridCol w="2302933"/>
                <a:gridCol w="2641600"/>
              </a:tblGrid>
              <a:tr h="8456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Villages with social organization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Villages without social organization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 household resilience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1.98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Percentage classified as low-resilience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18.5%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 resilience of poor households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1.91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1.81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3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Percentage of poor households classified as low-resilience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19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factors are associated with resilience at community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. Gender equity</a:t>
            </a:r>
          </a:p>
          <a:p>
            <a:pPr marL="0" indent="0">
              <a:buNone/>
            </a:pPr>
            <a:r>
              <a:rPr lang="en-US" dirty="0" smtClean="0"/>
              <a:t>Active participation by women in village affairs and equal wages associated with higher levels of resilience, particularly amongst poor households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39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factors are associated with resilience at household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Income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99677"/>
            <a:ext cx="8382000" cy="37487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504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factors are associated with resilience at household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Vulnerability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7056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68765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factors are associated with resilience at household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Food security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16678"/>
              </p:ext>
            </p:extLst>
          </p:nvPr>
        </p:nvGraphicFramePr>
        <p:xfrm>
          <a:off x="533400" y="2133601"/>
          <a:ext cx="7924800" cy="4114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0267"/>
                <a:gridCol w="2302933"/>
                <a:gridCol w="2641600"/>
              </a:tblGrid>
              <a:tr h="2761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Households without food insecurity issues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Households which have experienced food insecurity in previous 12 months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6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 household resilience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2.05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1.49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66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Percentage classified as low-resilience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16%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658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Towards more resilient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Pro-poor policies which reduce inequalities</a:t>
            </a:r>
          </a:p>
          <a:p>
            <a:r>
              <a:rPr lang="en-US" dirty="0" smtClean="0"/>
              <a:t>Integrated approaches to rural (and urban) development</a:t>
            </a:r>
          </a:p>
          <a:p>
            <a:r>
              <a:rPr lang="en-US" dirty="0" smtClean="0"/>
              <a:t>Strengthening of community organizations</a:t>
            </a:r>
          </a:p>
          <a:p>
            <a:r>
              <a:rPr lang="en-US" dirty="0" smtClean="0"/>
              <a:t>Targeted interventions to increase incomes</a:t>
            </a:r>
          </a:p>
          <a:p>
            <a:r>
              <a:rPr lang="en-US" dirty="0" smtClean="0"/>
              <a:t>Interventions to address specific vulnerabilities (individual, household and communities)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87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is resilience an important concept?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Growth and development can be undermined by risk, threat and crisis.</a:t>
            </a:r>
          </a:p>
          <a:p>
            <a:pPr marL="0" indent="0">
              <a:buNone/>
            </a:pPr>
            <a:r>
              <a:rPr lang="en-US" dirty="0" smtClean="0"/>
              <a:t>e.g. climate change, economic crisis, health crisis</a:t>
            </a:r>
          </a:p>
          <a:p>
            <a:pPr marL="0" indent="0">
              <a:buNone/>
            </a:pPr>
            <a:r>
              <a:rPr lang="en-US" dirty="0" smtClean="0"/>
              <a:t>2. Risks, threats and crisis are constantly changing</a:t>
            </a:r>
          </a:p>
          <a:p>
            <a:pPr marL="0" indent="0">
              <a:buNone/>
            </a:pPr>
            <a:r>
              <a:rPr lang="en-US" dirty="0" smtClean="0"/>
              <a:t>3. Systems which generate or mitigate risk are increasingly complex and inter-connected.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3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and Key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ability of groups or communities to cope with external stresses and disturbances as a result of social, political, and environmental </a:t>
            </a:r>
            <a:r>
              <a:rPr lang="en-US" dirty="0" smtClean="0"/>
              <a:t>change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Absorbing</a:t>
            </a:r>
          </a:p>
          <a:p>
            <a:pPr marL="0" indent="0" algn="ctr">
              <a:buNone/>
            </a:pPr>
            <a:r>
              <a:rPr lang="en-US" dirty="0" smtClean="0"/>
              <a:t>Adapting</a:t>
            </a:r>
          </a:p>
          <a:p>
            <a:pPr marL="0" indent="0" algn="ctr">
              <a:buNone/>
            </a:pPr>
            <a:r>
              <a:rPr lang="en-US" dirty="0" smtClean="0"/>
              <a:t>			Acting to change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9" y="948560"/>
            <a:ext cx="9192351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0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resilience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Resilience is characterized by actions which enable a person or system to </a:t>
            </a:r>
            <a:r>
              <a:rPr lang="en-US" i="1" u="sng" dirty="0" smtClean="0"/>
              <a:t>cope with str</a:t>
            </a:r>
            <a:r>
              <a:rPr lang="en-US" i="1" dirty="0" smtClean="0"/>
              <a:t>ess, </a:t>
            </a:r>
            <a:r>
              <a:rPr lang="en-US" dirty="0" smtClean="0"/>
              <a:t>to return to normality</a:t>
            </a:r>
            <a:r>
              <a:rPr lang="en-US" i="1" dirty="0" smtClean="0"/>
              <a:t> after the impact of stress, to </a:t>
            </a:r>
            <a:r>
              <a:rPr lang="en-US" i="1" u="sng" dirty="0" smtClean="0"/>
              <a:t>adapt to be better able to cope </a:t>
            </a:r>
            <a:r>
              <a:rPr lang="en-US" i="1" dirty="0" smtClean="0"/>
              <a:t>with stress in the future, and to </a:t>
            </a:r>
            <a:r>
              <a:rPr lang="en-US" i="1" u="sng" dirty="0" smtClean="0"/>
              <a:t>deal with the cause</a:t>
            </a:r>
            <a:r>
              <a:rPr lang="en-US" i="1" dirty="0" smtClean="0"/>
              <a:t> of the stress.</a:t>
            </a:r>
          </a:p>
          <a:p>
            <a:pPr marL="0" indent="0">
              <a:buNone/>
            </a:pPr>
            <a:r>
              <a:rPr lang="en-US" i="1" dirty="0" smtClean="0"/>
              <a:t>This requires two things:</a:t>
            </a:r>
          </a:p>
          <a:p>
            <a:pPr marL="0" indent="0">
              <a:buNone/>
            </a:pPr>
            <a:r>
              <a:rPr lang="en-US" i="1" dirty="0" smtClean="0"/>
              <a:t>Agency = willingness and capacity to act</a:t>
            </a:r>
          </a:p>
          <a:p>
            <a:pPr marL="0" indent="0">
              <a:buNone/>
            </a:pPr>
            <a:r>
              <a:rPr lang="en-US" i="1" dirty="0" smtClean="0"/>
              <a:t>Opportunity = enabling environment in which to act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strengthening </a:t>
            </a:r>
            <a:r>
              <a:rPr lang="en-US" i="1" dirty="0"/>
              <a:t>capacity x enabling environment = adaptation and empowerment = resilience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3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989" y="1676400"/>
            <a:ext cx="8229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27" y="1143000"/>
            <a:ext cx="823947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71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786"/>
            <a:ext cx="8229600" cy="1143000"/>
          </a:xfrm>
        </p:spPr>
        <p:txBody>
          <a:bodyPr/>
          <a:lstStyle/>
          <a:p>
            <a:r>
              <a:rPr lang="en-US" dirty="0" smtClean="0"/>
              <a:t>Risks, hazards,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30635"/>
            <a:ext cx="8458200" cy="5803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212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364911"/>
              </p:ext>
            </p:extLst>
          </p:nvPr>
        </p:nvGraphicFramePr>
        <p:xfrm>
          <a:off x="457200" y="1676400"/>
          <a:ext cx="7848600" cy="4114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8057"/>
                <a:gridCol w="1062878"/>
                <a:gridCol w="1062878"/>
                <a:gridCol w="1062878"/>
                <a:gridCol w="1062878"/>
                <a:gridCol w="1279031"/>
              </a:tblGrid>
              <a:tr h="2120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Type of Community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Unsustainable Debt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Market fluctuation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Natural disaster and climate change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Unstable markets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Low price of produce due to climate change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vert="vert270" anchor="ctr"/>
                </a:tc>
              </a:tr>
              <a:tr h="388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Fishing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27.0%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17.2%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14.7%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11.3%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</a:tr>
              <a:tr h="414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Uplands Agricultural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15.4%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8.2%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3.5%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</a:tr>
              <a:tr h="3889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Dry Zone Agricultural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14.7%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8.6%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9.2%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</a:tr>
              <a:tr h="8021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Coastal and Delta Agricultural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14.9%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7.0%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4.4%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1.3%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3.8%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Myanmar Tex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275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resilience look like at household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Patterns </a:t>
            </a:r>
            <a:r>
              <a:rPr lang="en-US" dirty="0"/>
              <a:t>of behaviour which we would normally associated with resilient households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Actions which contribute </a:t>
            </a:r>
            <a:r>
              <a:rPr lang="en-US" dirty="0"/>
              <a:t>to the strengthening of the household economy (such as investing in livelihoods or savings-called </a:t>
            </a:r>
            <a:r>
              <a:rPr lang="en-US" dirty="0" err="1"/>
              <a:t>investive</a:t>
            </a:r>
            <a:r>
              <a:rPr lang="en-US" dirty="0"/>
              <a:t> behaviour) </a:t>
            </a:r>
            <a:endParaRPr lang="en-US" dirty="0" smtClean="0"/>
          </a:p>
          <a:p>
            <a:r>
              <a:rPr lang="en-US" dirty="0" smtClean="0"/>
              <a:t>Actions which weaken </a:t>
            </a:r>
            <a:r>
              <a:rPr lang="en-US" dirty="0"/>
              <a:t>the household economy (such as taking high interest loans for consumption-called erosive behaviour).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mapping the balance of these types of behaviour in a household, we can make an estimate of their resilience. </a:t>
            </a:r>
          </a:p>
        </p:txBody>
      </p:sp>
    </p:spTree>
    <p:extLst>
      <p:ext uri="{BB962C8B-B14F-4D97-AF65-F5344CB8AC3E}">
        <p14:creationId xmlns:p14="http://schemas.microsoft.com/office/powerpoint/2010/main" val="147159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777</Words>
  <Application>Microsoft Office PowerPoint</Application>
  <PresentationFormat>On-screen Show (4:3)</PresentationFormat>
  <Paragraphs>196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Resilient Communities in Myanmar</vt:lpstr>
      <vt:lpstr>Why is resilience an important concept?</vt:lpstr>
      <vt:lpstr>Definition and Key words</vt:lpstr>
      <vt:lpstr>PowerPoint Presentation</vt:lpstr>
      <vt:lpstr>How does resilience work?</vt:lpstr>
      <vt:lpstr>PowerPoint Presentation</vt:lpstr>
      <vt:lpstr>Risks, hazards, threats</vt:lpstr>
      <vt:lpstr>PowerPoint Presentation</vt:lpstr>
      <vt:lpstr>What does resilience look like at household level?</vt:lpstr>
      <vt:lpstr>PowerPoint Presentation</vt:lpstr>
      <vt:lpstr>What factors are associated with higher levels of resilience?</vt:lpstr>
      <vt:lpstr>What factors are associated with resilience at community level?</vt:lpstr>
      <vt:lpstr>What factors are associated with resilience at community level?</vt:lpstr>
      <vt:lpstr>What factors are associated with resilience at community level?</vt:lpstr>
      <vt:lpstr>What factors are associated with resilience at household level?</vt:lpstr>
      <vt:lpstr>What factors are associated with resilience at household level?</vt:lpstr>
      <vt:lpstr>What factors are associated with resilience at household level?</vt:lpstr>
      <vt:lpstr>Towards more resilient communities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Protection, Nutrition and Resilience</dc:title>
  <dc:creator>Asus</dc:creator>
  <cp:lastModifiedBy>Abigail Bethany May SAMUELSEN</cp:lastModifiedBy>
  <cp:revision>40</cp:revision>
  <cp:lastPrinted>2016-10-30T08:59:53Z</cp:lastPrinted>
  <dcterms:created xsi:type="dcterms:W3CDTF">2016-10-26T03:11:37Z</dcterms:created>
  <dcterms:modified xsi:type="dcterms:W3CDTF">2016-11-23T10:40:48Z</dcterms:modified>
</cp:coreProperties>
</file>